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notesMasterIdLst>
    <p:notesMasterId r:id="rId17"/>
  </p:notesMasterIdLst>
  <p:sldIdLst>
    <p:sldId id="256" r:id="rId2"/>
    <p:sldId id="258" r:id="rId3"/>
    <p:sldId id="269" r:id="rId4"/>
    <p:sldId id="303" r:id="rId5"/>
    <p:sldId id="294" r:id="rId6"/>
    <p:sldId id="305" r:id="rId7"/>
    <p:sldId id="314" r:id="rId8"/>
    <p:sldId id="306" r:id="rId9"/>
    <p:sldId id="307" r:id="rId10"/>
    <p:sldId id="311" r:id="rId11"/>
    <p:sldId id="308" r:id="rId12"/>
    <p:sldId id="312" r:id="rId13"/>
    <p:sldId id="313" r:id="rId14"/>
    <p:sldId id="282" r:id="rId15"/>
    <p:sldId id="309" r:id="rId16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6B737-D80A-46E4-B204-F60A2C2D2680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CD8B71A9-AB3B-4BCC-95C4-1FBEE9EA7A14}">
      <dgm:prSet phldrT="[Text]"/>
      <dgm:spPr/>
      <dgm:t>
        <a:bodyPr/>
        <a:lstStyle/>
        <a:p>
          <a:r>
            <a:rPr lang="en-US" dirty="0" smtClean="0"/>
            <a:t>Heart</a:t>
          </a:r>
          <a:endParaRPr lang="en-US" dirty="0"/>
        </a:p>
      </dgm:t>
    </dgm:pt>
    <dgm:pt modelId="{8CC3732B-D99F-4282-8F6A-D1DC88176554}" type="parTrans" cxnId="{9B8FACE7-4D1E-4299-9AAF-020904D566BF}">
      <dgm:prSet/>
      <dgm:spPr/>
      <dgm:t>
        <a:bodyPr/>
        <a:lstStyle/>
        <a:p>
          <a:endParaRPr lang="en-US"/>
        </a:p>
      </dgm:t>
    </dgm:pt>
    <dgm:pt modelId="{C1E33F65-29B3-4388-8F7D-ECB0C1E4EEDB}" type="sibTrans" cxnId="{9B8FACE7-4D1E-4299-9AAF-020904D566BF}">
      <dgm:prSet/>
      <dgm:spPr/>
      <dgm:t>
        <a:bodyPr/>
        <a:lstStyle/>
        <a:p>
          <a:endParaRPr lang="en-US"/>
        </a:p>
      </dgm:t>
    </dgm:pt>
    <dgm:pt modelId="{EBB0F7E0-C4FD-48CF-B05D-1540FF85847C}">
      <dgm:prSet phldrT="[Text]"/>
      <dgm:spPr/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5ED657CD-2381-4E46-8366-EA0B67385066}" type="parTrans" cxnId="{ECF5110A-C03A-471D-BF1F-0408ED91085F}">
      <dgm:prSet/>
      <dgm:spPr/>
      <dgm:t>
        <a:bodyPr/>
        <a:lstStyle/>
        <a:p>
          <a:endParaRPr lang="en-US"/>
        </a:p>
      </dgm:t>
    </dgm:pt>
    <dgm:pt modelId="{2B06358E-993E-470A-AD30-ABED81E65E4C}" type="sibTrans" cxnId="{ECF5110A-C03A-471D-BF1F-0408ED91085F}">
      <dgm:prSet/>
      <dgm:spPr/>
      <dgm:t>
        <a:bodyPr/>
        <a:lstStyle/>
        <a:p>
          <a:endParaRPr lang="en-US"/>
        </a:p>
      </dgm:t>
    </dgm:pt>
    <dgm:pt modelId="{33B5688F-F679-4575-97B8-A9BE6AC9C9B0}">
      <dgm:prSet phldrT="[Text]"/>
      <dgm:spPr/>
      <dgm:t>
        <a:bodyPr/>
        <a:lstStyle/>
        <a:p>
          <a:r>
            <a:rPr lang="en-US" dirty="0" smtClean="0"/>
            <a:t>Head</a:t>
          </a:r>
          <a:endParaRPr lang="en-US" dirty="0"/>
        </a:p>
      </dgm:t>
    </dgm:pt>
    <dgm:pt modelId="{B73418B7-E83D-4BD9-AC99-23F5FF1A1885}" type="parTrans" cxnId="{A2F7ECD7-A853-4A82-B8D2-C2D52A034B94}">
      <dgm:prSet/>
      <dgm:spPr/>
      <dgm:t>
        <a:bodyPr/>
        <a:lstStyle/>
        <a:p>
          <a:endParaRPr lang="en-US"/>
        </a:p>
      </dgm:t>
    </dgm:pt>
    <dgm:pt modelId="{80BEBB83-D293-4D96-A5DB-39AC49112F3C}" type="sibTrans" cxnId="{A2F7ECD7-A853-4A82-B8D2-C2D52A034B94}">
      <dgm:prSet/>
      <dgm:spPr/>
      <dgm:t>
        <a:bodyPr/>
        <a:lstStyle/>
        <a:p>
          <a:endParaRPr lang="en-US"/>
        </a:p>
      </dgm:t>
    </dgm:pt>
    <dgm:pt modelId="{5227E30F-2A1F-4F07-842D-097D8E60074B}" type="pres">
      <dgm:prSet presAssocID="{92C6B737-D80A-46E4-B204-F60A2C2D2680}" presName="Name0" presStyleCnt="0">
        <dgm:presLayoutVars>
          <dgm:dir/>
          <dgm:resizeHandles val="exact"/>
        </dgm:presLayoutVars>
      </dgm:prSet>
      <dgm:spPr/>
    </dgm:pt>
    <dgm:pt modelId="{4FE609DB-7C27-4F4D-A118-0B673E5A9A51}" type="pres">
      <dgm:prSet presAssocID="{92C6B737-D80A-46E4-B204-F60A2C2D2680}" presName="fgShape" presStyleLbl="fgShp" presStyleIdx="0" presStyleCnt="1" custScaleY="184612"/>
      <dgm:spPr/>
    </dgm:pt>
    <dgm:pt modelId="{23317EF9-83BE-434F-B8D7-201860942FCE}" type="pres">
      <dgm:prSet presAssocID="{92C6B737-D80A-46E4-B204-F60A2C2D2680}" presName="linComp" presStyleCnt="0"/>
      <dgm:spPr/>
    </dgm:pt>
    <dgm:pt modelId="{08E79B45-EEBD-4126-BF97-27B3195FF5D0}" type="pres">
      <dgm:prSet presAssocID="{CD8B71A9-AB3B-4BCC-95C4-1FBEE9EA7A14}" presName="compNode" presStyleCnt="0"/>
      <dgm:spPr/>
    </dgm:pt>
    <dgm:pt modelId="{DC98E9F6-FC7F-4227-BAFE-31CF1CC56E09}" type="pres">
      <dgm:prSet presAssocID="{CD8B71A9-AB3B-4BCC-95C4-1FBEE9EA7A14}" presName="bkgdShape" presStyleLbl="node1" presStyleIdx="0" presStyleCnt="3" custLinFactNeighborX="-34384" custLinFactNeighborY="-233"/>
      <dgm:spPr/>
      <dgm:t>
        <a:bodyPr/>
        <a:lstStyle/>
        <a:p>
          <a:endParaRPr lang="en-US"/>
        </a:p>
      </dgm:t>
    </dgm:pt>
    <dgm:pt modelId="{C9E1CC50-570F-493E-A263-CEEE56B28DFE}" type="pres">
      <dgm:prSet presAssocID="{CD8B71A9-AB3B-4BCC-95C4-1FBEE9EA7A1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1A2FA-9B81-4BBD-A50C-B7759041B00B}" type="pres">
      <dgm:prSet presAssocID="{CD8B71A9-AB3B-4BCC-95C4-1FBEE9EA7A14}" presName="invisiNode" presStyleLbl="node1" presStyleIdx="0" presStyleCnt="3"/>
      <dgm:spPr/>
    </dgm:pt>
    <dgm:pt modelId="{BF050991-B7D5-4315-A50D-E6DF72359817}" type="pres">
      <dgm:prSet presAssocID="{CD8B71A9-AB3B-4BCC-95C4-1FBEE9EA7A14}" presName="imagNode" presStyleLbl="fgImgPlace1" presStyleIdx="0" presStyleCnt="3" custLinFactNeighborX="-350" custLinFactNeighborY="24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002C25-96AA-4EAD-95F2-045E970C3B66}" type="pres">
      <dgm:prSet presAssocID="{C1E33F65-29B3-4388-8F7D-ECB0C1E4EED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934BDD2-4A77-47C3-81C5-BC1E51FC1C90}" type="pres">
      <dgm:prSet presAssocID="{EBB0F7E0-C4FD-48CF-B05D-1540FF85847C}" presName="compNode" presStyleCnt="0"/>
      <dgm:spPr/>
    </dgm:pt>
    <dgm:pt modelId="{4EA7782B-9290-4DA8-AE66-CC79279287ED}" type="pres">
      <dgm:prSet presAssocID="{EBB0F7E0-C4FD-48CF-B05D-1540FF85847C}" presName="bkgdShape" presStyleLbl="node1" presStyleIdx="1" presStyleCnt="3"/>
      <dgm:spPr/>
      <dgm:t>
        <a:bodyPr/>
        <a:lstStyle/>
        <a:p>
          <a:endParaRPr lang="en-US"/>
        </a:p>
      </dgm:t>
    </dgm:pt>
    <dgm:pt modelId="{544AE4D7-3A4F-47D4-9233-F0634B968DB2}" type="pres">
      <dgm:prSet presAssocID="{EBB0F7E0-C4FD-48CF-B05D-1540FF85847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9596A-126E-4300-B7BC-4B7C52D39E6C}" type="pres">
      <dgm:prSet presAssocID="{EBB0F7E0-C4FD-48CF-B05D-1540FF85847C}" presName="invisiNode" presStyleLbl="node1" presStyleIdx="1" presStyleCnt="3"/>
      <dgm:spPr/>
    </dgm:pt>
    <dgm:pt modelId="{CD4E7EC8-A9EB-45A1-ACAB-3D53B7666E5A}" type="pres">
      <dgm:prSet presAssocID="{EBB0F7E0-C4FD-48CF-B05D-1540FF85847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708CCCB-8383-4C91-A229-07FCC27B14D5}" type="pres">
      <dgm:prSet presAssocID="{2B06358E-993E-470A-AD30-ABED81E65E4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9A7F75B-EB56-424F-806B-C1AFAD51BC14}" type="pres">
      <dgm:prSet presAssocID="{33B5688F-F679-4575-97B8-A9BE6AC9C9B0}" presName="compNode" presStyleCnt="0"/>
      <dgm:spPr/>
    </dgm:pt>
    <dgm:pt modelId="{C19F9647-C1C8-4804-9B59-70A4D13520ED}" type="pres">
      <dgm:prSet presAssocID="{33B5688F-F679-4575-97B8-A9BE6AC9C9B0}" presName="bkgdShape" presStyleLbl="node1" presStyleIdx="2" presStyleCnt="3"/>
      <dgm:spPr/>
      <dgm:t>
        <a:bodyPr/>
        <a:lstStyle/>
        <a:p>
          <a:endParaRPr lang="en-US"/>
        </a:p>
      </dgm:t>
    </dgm:pt>
    <dgm:pt modelId="{E6F5184C-67D1-444C-9780-8A00B919B055}" type="pres">
      <dgm:prSet presAssocID="{33B5688F-F679-4575-97B8-A9BE6AC9C9B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1414A-402E-4EC0-8634-0F88D9AA77B6}" type="pres">
      <dgm:prSet presAssocID="{33B5688F-F679-4575-97B8-A9BE6AC9C9B0}" presName="invisiNode" presStyleLbl="node1" presStyleIdx="2" presStyleCnt="3"/>
      <dgm:spPr/>
    </dgm:pt>
    <dgm:pt modelId="{0467996E-8F31-42BB-B1D5-48B75EF8D6B7}" type="pres">
      <dgm:prSet presAssocID="{33B5688F-F679-4575-97B8-A9BE6AC9C9B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02995AD-B0E7-4D5B-97D2-85EC5C23143E}" type="presOf" srcId="{EBB0F7E0-C4FD-48CF-B05D-1540FF85847C}" destId="{544AE4D7-3A4F-47D4-9233-F0634B968DB2}" srcOrd="1" destOrd="0" presId="urn:microsoft.com/office/officeart/2005/8/layout/hList7"/>
    <dgm:cxn modelId="{B68F5315-5616-4111-BB2D-6CD2A5B929E1}" type="presOf" srcId="{C1E33F65-29B3-4388-8F7D-ECB0C1E4EEDB}" destId="{04002C25-96AA-4EAD-95F2-045E970C3B66}" srcOrd="0" destOrd="0" presId="urn:microsoft.com/office/officeart/2005/8/layout/hList7"/>
    <dgm:cxn modelId="{24777103-2FAD-4A5C-9F04-BB960F53D649}" type="presOf" srcId="{92C6B737-D80A-46E4-B204-F60A2C2D2680}" destId="{5227E30F-2A1F-4F07-842D-097D8E60074B}" srcOrd="0" destOrd="0" presId="urn:microsoft.com/office/officeart/2005/8/layout/hList7"/>
    <dgm:cxn modelId="{1940B4B8-0D52-4C47-A916-36B3A02F6FE1}" type="presOf" srcId="{33B5688F-F679-4575-97B8-A9BE6AC9C9B0}" destId="{C19F9647-C1C8-4804-9B59-70A4D13520ED}" srcOrd="0" destOrd="0" presId="urn:microsoft.com/office/officeart/2005/8/layout/hList7"/>
    <dgm:cxn modelId="{ECF5110A-C03A-471D-BF1F-0408ED91085F}" srcId="{92C6B737-D80A-46E4-B204-F60A2C2D2680}" destId="{EBB0F7E0-C4FD-48CF-B05D-1540FF85847C}" srcOrd="1" destOrd="0" parTransId="{5ED657CD-2381-4E46-8366-EA0B67385066}" sibTransId="{2B06358E-993E-470A-AD30-ABED81E65E4C}"/>
    <dgm:cxn modelId="{1DEB09E4-F985-475F-9A68-2DD941BFC090}" type="presOf" srcId="{CD8B71A9-AB3B-4BCC-95C4-1FBEE9EA7A14}" destId="{DC98E9F6-FC7F-4227-BAFE-31CF1CC56E09}" srcOrd="0" destOrd="0" presId="urn:microsoft.com/office/officeart/2005/8/layout/hList7"/>
    <dgm:cxn modelId="{E8B0F81D-3546-4936-BE38-1C3403107E9A}" type="presOf" srcId="{EBB0F7E0-C4FD-48CF-B05D-1540FF85847C}" destId="{4EA7782B-9290-4DA8-AE66-CC79279287ED}" srcOrd="0" destOrd="0" presId="urn:microsoft.com/office/officeart/2005/8/layout/hList7"/>
    <dgm:cxn modelId="{AFE539E7-0555-40CB-BB33-CB70259239EF}" type="presOf" srcId="{33B5688F-F679-4575-97B8-A9BE6AC9C9B0}" destId="{E6F5184C-67D1-444C-9780-8A00B919B055}" srcOrd="1" destOrd="0" presId="urn:microsoft.com/office/officeart/2005/8/layout/hList7"/>
    <dgm:cxn modelId="{21988A28-1282-4E50-874D-E53673E95600}" type="presOf" srcId="{CD8B71A9-AB3B-4BCC-95C4-1FBEE9EA7A14}" destId="{C9E1CC50-570F-493E-A263-CEEE56B28DFE}" srcOrd="1" destOrd="0" presId="urn:microsoft.com/office/officeart/2005/8/layout/hList7"/>
    <dgm:cxn modelId="{D1BF6E00-3000-4126-BEFF-15A7A9B25045}" type="presOf" srcId="{2B06358E-993E-470A-AD30-ABED81E65E4C}" destId="{A708CCCB-8383-4C91-A229-07FCC27B14D5}" srcOrd="0" destOrd="0" presId="urn:microsoft.com/office/officeart/2005/8/layout/hList7"/>
    <dgm:cxn modelId="{9B8FACE7-4D1E-4299-9AAF-020904D566BF}" srcId="{92C6B737-D80A-46E4-B204-F60A2C2D2680}" destId="{CD8B71A9-AB3B-4BCC-95C4-1FBEE9EA7A14}" srcOrd="0" destOrd="0" parTransId="{8CC3732B-D99F-4282-8F6A-D1DC88176554}" sibTransId="{C1E33F65-29B3-4388-8F7D-ECB0C1E4EEDB}"/>
    <dgm:cxn modelId="{A2F7ECD7-A853-4A82-B8D2-C2D52A034B94}" srcId="{92C6B737-D80A-46E4-B204-F60A2C2D2680}" destId="{33B5688F-F679-4575-97B8-A9BE6AC9C9B0}" srcOrd="2" destOrd="0" parTransId="{B73418B7-E83D-4BD9-AC99-23F5FF1A1885}" sibTransId="{80BEBB83-D293-4D96-A5DB-39AC49112F3C}"/>
    <dgm:cxn modelId="{5A822302-A9F1-4E6B-8809-EAFED772834F}" type="presParOf" srcId="{5227E30F-2A1F-4F07-842D-097D8E60074B}" destId="{4FE609DB-7C27-4F4D-A118-0B673E5A9A51}" srcOrd="0" destOrd="0" presId="urn:microsoft.com/office/officeart/2005/8/layout/hList7"/>
    <dgm:cxn modelId="{02D75B27-45F2-4DE3-A95C-51D9FA310910}" type="presParOf" srcId="{5227E30F-2A1F-4F07-842D-097D8E60074B}" destId="{23317EF9-83BE-434F-B8D7-201860942FCE}" srcOrd="1" destOrd="0" presId="urn:microsoft.com/office/officeart/2005/8/layout/hList7"/>
    <dgm:cxn modelId="{08497879-A420-4C8E-A1F8-5A901ED1E042}" type="presParOf" srcId="{23317EF9-83BE-434F-B8D7-201860942FCE}" destId="{08E79B45-EEBD-4126-BF97-27B3195FF5D0}" srcOrd="0" destOrd="0" presId="urn:microsoft.com/office/officeart/2005/8/layout/hList7"/>
    <dgm:cxn modelId="{54FBBEC3-4661-4C62-B7C1-83E9CB1991D1}" type="presParOf" srcId="{08E79B45-EEBD-4126-BF97-27B3195FF5D0}" destId="{DC98E9F6-FC7F-4227-BAFE-31CF1CC56E09}" srcOrd="0" destOrd="0" presId="urn:microsoft.com/office/officeart/2005/8/layout/hList7"/>
    <dgm:cxn modelId="{D1F95757-7C41-4C98-A20D-44340EFA5440}" type="presParOf" srcId="{08E79B45-EEBD-4126-BF97-27B3195FF5D0}" destId="{C9E1CC50-570F-493E-A263-CEEE56B28DFE}" srcOrd="1" destOrd="0" presId="urn:microsoft.com/office/officeart/2005/8/layout/hList7"/>
    <dgm:cxn modelId="{77563092-8942-4A1B-9143-CE1366AF4417}" type="presParOf" srcId="{08E79B45-EEBD-4126-BF97-27B3195FF5D0}" destId="{DA01A2FA-9B81-4BBD-A50C-B7759041B00B}" srcOrd="2" destOrd="0" presId="urn:microsoft.com/office/officeart/2005/8/layout/hList7"/>
    <dgm:cxn modelId="{D459213F-46F7-4E73-B4D3-BF419F5B8EAA}" type="presParOf" srcId="{08E79B45-EEBD-4126-BF97-27B3195FF5D0}" destId="{BF050991-B7D5-4315-A50D-E6DF72359817}" srcOrd="3" destOrd="0" presId="urn:microsoft.com/office/officeart/2005/8/layout/hList7"/>
    <dgm:cxn modelId="{54B45BC4-B038-4E98-9A76-F00A96515E2E}" type="presParOf" srcId="{23317EF9-83BE-434F-B8D7-201860942FCE}" destId="{04002C25-96AA-4EAD-95F2-045E970C3B66}" srcOrd="1" destOrd="0" presId="urn:microsoft.com/office/officeart/2005/8/layout/hList7"/>
    <dgm:cxn modelId="{E4D9F979-7CF6-41B9-B987-0E7E552B54FE}" type="presParOf" srcId="{23317EF9-83BE-434F-B8D7-201860942FCE}" destId="{E934BDD2-4A77-47C3-81C5-BC1E51FC1C90}" srcOrd="2" destOrd="0" presId="urn:microsoft.com/office/officeart/2005/8/layout/hList7"/>
    <dgm:cxn modelId="{C1F5F362-DDAC-4173-BCA6-503E6067FCA1}" type="presParOf" srcId="{E934BDD2-4A77-47C3-81C5-BC1E51FC1C90}" destId="{4EA7782B-9290-4DA8-AE66-CC79279287ED}" srcOrd="0" destOrd="0" presId="urn:microsoft.com/office/officeart/2005/8/layout/hList7"/>
    <dgm:cxn modelId="{E0A662EC-4DEA-409E-B317-ECC2C46855C8}" type="presParOf" srcId="{E934BDD2-4A77-47C3-81C5-BC1E51FC1C90}" destId="{544AE4D7-3A4F-47D4-9233-F0634B968DB2}" srcOrd="1" destOrd="0" presId="urn:microsoft.com/office/officeart/2005/8/layout/hList7"/>
    <dgm:cxn modelId="{53BBEC7E-7F33-4D50-A19F-DC33847FB057}" type="presParOf" srcId="{E934BDD2-4A77-47C3-81C5-BC1E51FC1C90}" destId="{5359596A-126E-4300-B7BC-4B7C52D39E6C}" srcOrd="2" destOrd="0" presId="urn:microsoft.com/office/officeart/2005/8/layout/hList7"/>
    <dgm:cxn modelId="{FF7DAECD-45E9-415C-8639-C41F9555B09A}" type="presParOf" srcId="{E934BDD2-4A77-47C3-81C5-BC1E51FC1C90}" destId="{CD4E7EC8-A9EB-45A1-ACAB-3D53B7666E5A}" srcOrd="3" destOrd="0" presId="urn:microsoft.com/office/officeart/2005/8/layout/hList7"/>
    <dgm:cxn modelId="{102E4AC3-1160-47D0-969B-98F6073FDE4A}" type="presParOf" srcId="{23317EF9-83BE-434F-B8D7-201860942FCE}" destId="{A708CCCB-8383-4C91-A229-07FCC27B14D5}" srcOrd="3" destOrd="0" presId="urn:microsoft.com/office/officeart/2005/8/layout/hList7"/>
    <dgm:cxn modelId="{5A5D94F6-3FC8-41C8-94D4-5B3AE14D3FBD}" type="presParOf" srcId="{23317EF9-83BE-434F-B8D7-201860942FCE}" destId="{E9A7F75B-EB56-424F-806B-C1AFAD51BC14}" srcOrd="4" destOrd="0" presId="urn:microsoft.com/office/officeart/2005/8/layout/hList7"/>
    <dgm:cxn modelId="{C074AA54-413C-4D49-AAA3-CAC8D6047FE3}" type="presParOf" srcId="{E9A7F75B-EB56-424F-806B-C1AFAD51BC14}" destId="{C19F9647-C1C8-4804-9B59-70A4D13520ED}" srcOrd="0" destOrd="0" presId="urn:microsoft.com/office/officeart/2005/8/layout/hList7"/>
    <dgm:cxn modelId="{D8AA6BB7-8C88-4DE4-94FB-760D19BE77E1}" type="presParOf" srcId="{E9A7F75B-EB56-424F-806B-C1AFAD51BC14}" destId="{E6F5184C-67D1-444C-9780-8A00B919B055}" srcOrd="1" destOrd="0" presId="urn:microsoft.com/office/officeart/2005/8/layout/hList7"/>
    <dgm:cxn modelId="{F540D294-3636-4C00-9A67-AFB633BAC34D}" type="presParOf" srcId="{E9A7F75B-EB56-424F-806B-C1AFAD51BC14}" destId="{4B51414A-402E-4EC0-8634-0F88D9AA77B6}" srcOrd="2" destOrd="0" presId="urn:microsoft.com/office/officeart/2005/8/layout/hList7"/>
    <dgm:cxn modelId="{4BD5CD75-C950-41DF-A761-B7C6B66986D5}" type="presParOf" srcId="{E9A7F75B-EB56-424F-806B-C1AFAD51BC14}" destId="{0467996E-8F31-42BB-B1D5-48B75EF8D6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8E9F6-FC7F-4227-BAFE-31CF1CC56E09}">
      <dsp:nvSpPr>
        <dsp:cNvPr id="0" name=""/>
        <dsp:cNvSpPr/>
      </dsp:nvSpPr>
      <dsp:spPr>
        <a:xfrm>
          <a:off x="0" y="-36464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Heart</a:t>
          </a:r>
          <a:endParaRPr lang="en-US" sz="3100" kern="1200" dirty="0"/>
        </a:p>
      </dsp:txBody>
      <dsp:txXfrm>
        <a:off x="0" y="2131001"/>
        <a:ext cx="2655093" cy="2167466"/>
      </dsp:txXfrm>
    </dsp:sp>
    <dsp:sp modelId="{BF050991-B7D5-4315-A50D-E6DF72359817}">
      <dsp:nvSpPr>
        <dsp:cNvPr id="0" name=""/>
        <dsp:cNvSpPr/>
      </dsp:nvSpPr>
      <dsp:spPr>
        <a:xfrm>
          <a:off x="420729" y="332791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7782B-9290-4DA8-AE66-CC79279287ED}">
      <dsp:nvSpPr>
        <dsp:cNvPr id="0" name=""/>
        <dsp:cNvSpPr/>
      </dsp:nvSpPr>
      <dsp:spPr>
        <a:xfrm>
          <a:off x="2736453" y="-36464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Collaboration</a:t>
          </a:r>
          <a:endParaRPr lang="en-US" sz="3100" kern="1200" dirty="0"/>
        </a:p>
      </dsp:txBody>
      <dsp:txXfrm>
        <a:off x="2736453" y="2131001"/>
        <a:ext cx="2655093" cy="2167466"/>
      </dsp:txXfrm>
    </dsp:sp>
    <dsp:sp modelId="{CD4E7EC8-A9EB-45A1-ACAB-3D53B7666E5A}">
      <dsp:nvSpPr>
        <dsp:cNvPr id="0" name=""/>
        <dsp:cNvSpPr/>
      </dsp:nvSpPr>
      <dsp:spPr>
        <a:xfrm>
          <a:off x="3161791" y="288655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F9647-C1C8-4804-9B59-70A4D13520ED}">
      <dsp:nvSpPr>
        <dsp:cNvPr id="0" name=""/>
        <dsp:cNvSpPr/>
      </dsp:nvSpPr>
      <dsp:spPr>
        <a:xfrm>
          <a:off x="5471199" y="-36464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Head</a:t>
          </a:r>
          <a:endParaRPr lang="en-US" sz="3100" kern="1200" dirty="0"/>
        </a:p>
      </dsp:txBody>
      <dsp:txXfrm>
        <a:off x="5471199" y="2131001"/>
        <a:ext cx="2655093" cy="2167466"/>
      </dsp:txXfrm>
    </dsp:sp>
    <dsp:sp modelId="{0467996E-8F31-42BB-B1D5-48B75EF8D6B7}">
      <dsp:nvSpPr>
        <dsp:cNvPr id="0" name=""/>
        <dsp:cNvSpPr/>
      </dsp:nvSpPr>
      <dsp:spPr>
        <a:xfrm>
          <a:off x="5896538" y="288655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609DB-7C27-4F4D-A118-0B673E5A9A51}">
      <dsp:nvSpPr>
        <dsp:cNvPr id="0" name=""/>
        <dsp:cNvSpPr/>
      </dsp:nvSpPr>
      <dsp:spPr>
        <a:xfrm>
          <a:off x="325120" y="3954605"/>
          <a:ext cx="7477760" cy="150052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9F37FC6-73D4-488D-93B1-15085E6C11DB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06CCB68-AC11-44D7-BC00-85365168C7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6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2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02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5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2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4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we are!  Our 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2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letter from Flip </a:t>
            </a:r>
            <a:r>
              <a:rPr lang="en-US" dirty="0" err="1" smtClean="0"/>
              <a:t>Flippen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2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relationship, leadership, teaching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0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2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45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CB68-AC11-44D7-BC00-85365168C7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6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2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01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6180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740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281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14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68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6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3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3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1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9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3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2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9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509A250-FF31-4206-8172-F9D3106AACB1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5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chedules/Palencia%20and%20LPA%20combined.xls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viewpure.com/MafcPHRJrR0?start=0&amp;end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whyliveschool.com/how-to/get-started-as-a-paren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2660" y="998186"/>
            <a:ext cx="7399765" cy="22910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Palm Valley Academy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PTO Principal Coffee Chat</a:t>
            </a:r>
            <a:b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September 10</a:t>
            </a:r>
            <a:r>
              <a:rPr lang="en-US" sz="4800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2018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83520" y="0"/>
            <a:ext cx="751840" cy="1137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4593" y="4969293"/>
            <a:ext cx="8034108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7150" algn="ctr">
              <a:tabLst>
                <a:tab pos="2743200" algn="ctr"/>
                <a:tab pos="5486400" algn="r"/>
              </a:tabLst>
            </a:pPr>
            <a:r>
              <a:rPr lang="en-US" sz="3200" dirty="0">
                <a:solidFill>
                  <a:schemeClr val="accent2"/>
                </a:solidFill>
                <a:latin typeface="Imprint MT Shadow" panose="04020605060303030202" pitchFamily="82" charset="0"/>
                <a:ea typeface="MS Mincho"/>
                <a:cs typeface="Times New Roman" panose="02020603050405020304" pitchFamily="18" charset="0"/>
              </a:rPr>
              <a:t>Building Purposeful Leaders Where Everyone Shines Through Achievement</a:t>
            </a:r>
            <a:endParaRPr lang="en-US" sz="3200" dirty="0">
              <a:solidFill>
                <a:schemeClr val="accent2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</a:tabLst>
            </a:pPr>
            <a:r>
              <a:rPr lang="en-US" sz="1050" dirty="0">
                <a:solidFill>
                  <a:srgbClr val="000368"/>
                </a:solidFill>
                <a:latin typeface="Copperplate Gothic Light" panose="020E05070202060204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58" y="2595582"/>
            <a:ext cx="2824830" cy="2753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82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01" y="331028"/>
            <a:ext cx="8260972" cy="62022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437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Bobcat Way- EX</a:t>
            </a:r>
            <a:r>
              <a:rPr lang="en-US" u="sng" dirty="0"/>
              <a:t>CE</a:t>
            </a:r>
            <a:r>
              <a:rPr lang="en-US" dirty="0"/>
              <a:t>L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Communicate and Empower</a:t>
            </a:r>
          </a:p>
          <a:p>
            <a:r>
              <a:rPr lang="en-US" b="1" dirty="0" smtClean="0"/>
              <a:t>Student-Centered Learning</a:t>
            </a:r>
            <a:endParaRPr lang="en-US" b="1" dirty="0"/>
          </a:p>
        </p:txBody>
      </p:sp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3314733"/>
            <a:ext cx="5529262" cy="3111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350" y="2284424"/>
            <a:ext cx="5522136" cy="41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PLC Collaboration Blocks: </a:t>
            </a:r>
            <a:r>
              <a:rPr lang="en-US" i="1" dirty="0" smtClean="0"/>
              <a:t>What are students are gaining.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826135"/>
              </p:ext>
            </p:extLst>
          </p:nvPr>
        </p:nvGraphicFramePr>
        <p:xfrm>
          <a:off x="2656237" y="2050999"/>
          <a:ext cx="7061200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58583705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839743655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426223887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401091957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75012879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40427907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Planning 5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1st Grade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3rd Grade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2nd Grade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Kindergarten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85992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 - Henson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Adamo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Arcuri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Coppes/ Harkness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Bell/Sisneroz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504876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Typing- Media para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Justice/Knapp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Buckner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Hoessler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Bishop/ Peters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228098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Art -Holland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Beamer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Kelley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O'Keefe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Booth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3251136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Media-Neff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Latzko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Kokos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Poeun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Sandoval-Beatty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033680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PE-Anderson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McVay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Mancino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Rogers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Vincent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481364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Guidance-Counselors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Powell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Phillips/Dinkins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Shilling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Trebony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689567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STEAM- Wade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Ridout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Taylor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Meyers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Rogers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284349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Music -Price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Sgroi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Harrah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Giampetro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Ruiz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4337686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American Sign Language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Anderson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Schickley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Morris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Carter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9467598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773012"/>
              </p:ext>
            </p:extLst>
          </p:nvPr>
        </p:nvGraphicFramePr>
        <p:xfrm>
          <a:off x="2520950" y="4770547"/>
          <a:ext cx="7150100" cy="1857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80837427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230297069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46145018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24480156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83150205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34938360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Planning 5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1st Grade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3rd Grade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2nd Grade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Kindergarten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877146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 - Henson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Justice/Knapp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Buckner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Hoessler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Bishop/ Peters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0167095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Typing- Media para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Beamer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Kelley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O'Keefe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Booth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014207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Art -Holland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Latzko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Kokos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Poeun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Sandoval-Beatty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072184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Media-Neff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McVay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Mancino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Rogers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Vincent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162137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PE-Anderson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Powell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Phillips/Dinkins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Shilling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Tebony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9192679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Guidance-Counselors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Ridout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Taylor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Meyers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Rogers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587265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STEAM- Wade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Sgroi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Harrah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Giampetro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Ruiz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298486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Music -Price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Anderson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Schickley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Morris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Carter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637077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American Sign Language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Adamo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Arcuri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Coppes/ Harkness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Bell/Sisneroz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8730204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3017" y="1615402"/>
            <a:ext cx="5845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1:15 pm- 1:50 pm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656237" y="4268685"/>
            <a:ext cx="5845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1:55 pm- 2:30  pm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844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Common Commitments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756" y="1743645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Common Assessments</a:t>
            </a:r>
          </a:p>
          <a:p>
            <a:pPr lvl="1"/>
            <a:r>
              <a:rPr lang="en-US" dirty="0" smtClean="0"/>
              <a:t>Formatives</a:t>
            </a:r>
          </a:p>
          <a:p>
            <a:pPr lvl="1"/>
            <a:r>
              <a:rPr lang="en-US" dirty="0" err="1" smtClean="0"/>
              <a:t>Summatives</a:t>
            </a:r>
            <a:endParaRPr lang="en-US" dirty="0" smtClean="0"/>
          </a:p>
          <a:p>
            <a:pPr lvl="1"/>
            <a:r>
              <a:rPr lang="en-US" dirty="0" smtClean="0"/>
              <a:t>Reteach and Retest (3</a:t>
            </a:r>
            <a:r>
              <a:rPr lang="en-US" baseline="30000" dirty="0" smtClean="0"/>
              <a:t>rd</a:t>
            </a:r>
            <a:r>
              <a:rPr lang="en-US" dirty="0" smtClean="0"/>
              <a:t> grade and up)</a:t>
            </a:r>
          </a:p>
          <a:p>
            <a:pPr marL="457200" lvl="1" indent="0">
              <a:buNone/>
            </a:pPr>
            <a:r>
              <a:rPr lang="en-US" sz="1400" dirty="0" smtClean="0"/>
              <a:t>	</a:t>
            </a:r>
            <a:r>
              <a:rPr lang="en-US" sz="1800" dirty="0" smtClean="0"/>
              <a:t>Any </a:t>
            </a:r>
            <a:r>
              <a:rPr lang="en-US" sz="1800" dirty="0"/>
              <a:t>student who scores below an 80% on CSA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	</a:t>
            </a:r>
            <a:r>
              <a:rPr lang="en-US" sz="1800" u="sng" dirty="0" smtClean="0"/>
              <a:t>will </a:t>
            </a:r>
            <a:r>
              <a:rPr lang="en-US" sz="1800" u="sng" dirty="0"/>
              <a:t>receive remediation and will retest</a:t>
            </a:r>
            <a:r>
              <a:rPr lang="en-US" sz="1800" dirty="0"/>
              <a:t> the specific standard(s) for full credit.   </a:t>
            </a:r>
          </a:p>
          <a:p>
            <a:pPr marL="457200" lvl="1" indent="0">
              <a:buNone/>
            </a:pPr>
            <a:r>
              <a:rPr lang="en-US" sz="1800" dirty="0" smtClean="0"/>
              <a:t>	The </a:t>
            </a:r>
            <a:r>
              <a:rPr lang="en-US" sz="1800" dirty="0"/>
              <a:t>lowest grade that will be entered into a gradebook is a 49.99% 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dirty="0" smtClean="0"/>
              <a:t>Common Grading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Common Homework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8449003" y="3381471"/>
            <a:ext cx="3392739" cy="32281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18207" y="5582314"/>
            <a:ext cx="2818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CF		</a:t>
            </a:r>
            <a:r>
              <a:rPr lang="en-US" sz="2200" dirty="0"/>
              <a:t> </a:t>
            </a:r>
            <a:r>
              <a:rPr lang="en-US" sz="2200" dirty="0" smtClean="0"/>
              <a:t>       CF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9726798" y="4995547"/>
            <a:ext cx="2818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fff</a:t>
            </a:r>
            <a:r>
              <a:rPr lang="en-US" sz="2200" dirty="0" smtClean="0"/>
              <a:t>	</a:t>
            </a:r>
            <a:r>
              <a:rPr lang="en-US" sz="2200" dirty="0" err="1" smtClean="0"/>
              <a:t>fff</a:t>
            </a:r>
            <a:r>
              <a:rPr lang="en-US" sz="2200" dirty="0" smtClean="0"/>
              <a:t>		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8771934" y="6095969"/>
            <a:ext cx="3337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fff</a:t>
            </a:r>
            <a:r>
              <a:rPr lang="en-US" sz="2200" dirty="0" smtClean="0"/>
              <a:t>	</a:t>
            </a:r>
            <a:r>
              <a:rPr lang="en-US" sz="2200" dirty="0" err="1" smtClean="0"/>
              <a:t>fff</a:t>
            </a:r>
            <a:r>
              <a:rPr lang="en-US" sz="2200" dirty="0" smtClean="0"/>
              <a:t>	</a:t>
            </a:r>
            <a:r>
              <a:rPr lang="en-US" sz="2200" dirty="0" err="1" smtClean="0"/>
              <a:t>fff</a:t>
            </a:r>
            <a:r>
              <a:rPr lang="en-US" sz="2200" dirty="0" smtClean="0"/>
              <a:t>		</a:t>
            </a:r>
            <a:r>
              <a:rPr lang="en-US" sz="2200" dirty="0" err="1" smtClean="0"/>
              <a:t>fff</a:t>
            </a:r>
            <a:r>
              <a:rPr lang="en-US" sz="2200" dirty="0" smtClean="0"/>
              <a:t>	</a:t>
            </a:r>
            <a:r>
              <a:rPr lang="en-US" sz="2200" dirty="0" err="1" smtClean="0"/>
              <a:t>fff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820865" y="4271277"/>
            <a:ext cx="649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52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86" y="1542859"/>
            <a:ext cx="8232753" cy="5083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304452" y="529723"/>
            <a:ext cx="547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Relevant, Real-World, “I Care”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53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Bobcat Way- EXCE</a:t>
            </a:r>
            <a:r>
              <a:rPr lang="en-US" b="1" u="sng" dirty="0"/>
              <a:t>L</a:t>
            </a:r>
            <a:r>
              <a:rPr lang="en-US" dirty="0"/>
              <a:t>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LAUNCH</a:t>
            </a:r>
          </a:p>
          <a:p>
            <a:pPr marL="0" indent="0">
              <a:buNone/>
            </a:pPr>
            <a:endParaRPr lang="en-US" sz="3600" b="1" dirty="0" smtClean="0"/>
          </a:p>
          <a:p>
            <a:pPr lvl="1"/>
            <a:r>
              <a:rPr lang="en-US" sz="3200" dirty="0" smtClean="0"/>
              <a:t>End and Send</a:t>
            </a:r>
          </a:p>
          <a:p>
            <a:pPr lvl="1"/>
            <a:r>
              <a:rPr lang="en-US" sz="3200" dirty="0" smtClean="0"/>
              <a:t>Summary</a:t>
            </a:r>
          </a:p>
          <a:p>
            <a:pPr lvl="1"/>
            <a:r>
              <a:rPr lang="en-US" sz="3200" dirty="0" smtClean="0"/>
              <a:t>Commitment to Action</a:t>
            </a:r>
          </a:p>
          <a:p>
            <a:pPr lvl="1"/>
            <a:r>
              <a:rPr lang="en-US" sz="3200" dirty="0" smtClean="0"/>
              <a:t> Passion</a:t>
            </a:r>
            <a:endParaRPr lang="en-US" sz="3200" dirty="0"/>
          </a:p>
        </p:txBody>
      </p:sp>
      <p:pic>
        <p:nvPicPr>
          <p:cNvPr id="5" name="Content Placeholder 3" descr="&lt;strong&gt;Hearts&lt;/strong&gt; | Free Stock Photo | Illustration of red &lt;strong&gt;hearts&lt;/strong&gt;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95" y="3531476"/>
            <a:ext cx="4374249" cy="2837794"/>
          </a:xfrm>
          <a:prstGeom prst="rect">
            <a:avLst/>
          </a:prstGeom>
        </p:spPr>
      </p:pic>
      <p:pic>
        <p:nvPicPr>
          <p:cNvPr id="6" name="Picture 5" descr="Busy, Busy, Dizzy! | IconDoI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32" y="1690688"/>
            <a:ext cx="2466353" cy="24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97871"/>
              </p:ext>
            </p:extLst>
          </p:nvPr>
        </p:nvGraphicFramePr>
        <p:xfrm>
          <a:off x="870257" y="115674"/>
          <a:ext cx="9875520" cy="653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val="2157485308"/>
                    </a:ext>
                  </a:extLst>
                </a:gridCol>
                <a:gridCol w="4937760">
                  <a:extLst>
                    <a:ext uri="{9D8B030D-6E8A-4147-A177-3AD203B41FA5}">
                      <a16:colId xmlns:a16="http://schemas.microsoft.com/office/drawing/2014/main" val="1121490453"/>
                    </a:ext>
                  </a:extLst>
                </a:gridCol>
              </a:tblGrid>
              <a:tr h="3917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PVA Staff 123 Strong PVA Students- </a:t>
                      </a:r>
                      <a:r>
                        <a:rPr lang="en-US" sz="2400" dirty="0" smtClean="0"/>
                        <a:t>1290 </a:t>
                      </a:r>
                      <a:r>
                        <a:rPr lang="en-US" sz="2400" dirty="0" smtClean="0"/>
                        <a:t>and counting….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321482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Jessica </a:t>
                      </a:r>
                      <a:r>
                        <a:rPr lang="en-US" sz="1500" dirty="0" smtClean="0"/>
                        <a:t>Richardson/Drew Chiodo and Zach Strom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Principal/Assistant Principals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745860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Jake O’Keefe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Dean of Students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773421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Joyce Ward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Confidential Secretary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740003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Mary Dominguez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Registrar/Computer Operator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824217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Tyson Shank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Maintenance Manager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15860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Christopher Parker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Food Service</a:t>
                      </a:r>
                      <a:r>
                        <a:rPr lang="en-US" sz="1500" baseline="0" dirty="0" smtClean="0"/>
                        <a:t> Manager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290397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Jessica Hamelin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Instructional Literacy Coach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558349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Alice</a:t>
                      </a:r>
                      <a:r>
                        <a:rPr lang="en-US" sz="1500" baseline="0" dirty="0" smtClean="0"/>
                        <a:t> Fasula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Nurse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59099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Jason Sands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Technology</a:t>
                      </a:r>
                      <a:r>
                        <a:rPr lang="en-US" sz="1500" baseline="0" dirty="0" smtClean="0"/>
                        <a:t> Support Specialist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344479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Karin</a:t>
                      </a:r>
                      <a:r>
                        <a:rPr lang="en-US" sz="1500" baseline="0" dirty="0" smtClean="0"/>
                        <a:t> Ngai-Crim, Dorrie Lombardi, Taneen Delaney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Guidance Counselors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63680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ESE</a:t>
                      </a:r>
                      <a:r>
                        <a:rPr lang="en-US" sz="1500" baseline="0" dirty="0" smtClean="0"/>
                        <a:t>: 4, SLPs: 2, OT, PT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Team Leader- Tracie Scales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783669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Resource</a:t>
                      </a:r>
                      <a:r>
                        <a:rPr lang="en-US" sz="1500" baseline="0" dirty="0" smtClean="0"/>
                        <a:t>  </a:t>
                      </a:r>
                      <a:r>
                        <a:rPr lang="en-US" sz="1500" baseline="0" dirty="0" smtClean="0"/>
                        <a:t>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Team Leader- Al Henson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441356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Kindergarten: 11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Team Leader- Andrea Bell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171426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First Grade: </a:t>
                      </a:r>
                      <a:r>
                        <a:rPr lang="en-US" sz="1500" dirty="0" smtClean="0"/>
                        <a:t>10 + 1 Associate Teacher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Team Leader- Ashlyn Ahearn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347577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Second Grade: </a:t>
                      </a:r>
                      <a:r>
                        <a:rPr lang="en-US" sz="1500" dirty="0" smtClean="0"/>
                        <a:t>10 + 1 Associate Teacher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Team Leader- Liza Rogers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728885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Third Grade: </a:t>
                      </a:r>
                      <a:r>
                        <a:rPr lang="en-US" sz="1500" dirty="0" smtClean="0"/>
                        <a:t>10 + 1 Associate Teacher (TBA)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Team Leader- Heidi Taylor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457202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Fourth Grade: </a:t>
                      </a:r>
                      <a:r>
                        <a:rPr lang="en-US" sz="1500" dirty="0" smtClean="0"/>
                        <a:t>8 + 1 Associate Teacher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Team Leader- Janine Beaulieu 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91524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Fifth Grade: 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Team Leader: Debbie Dykes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340284"/>
                  </a:ext>
                </a:extLst>
              </a:tr>
              <a:tr h="31339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Sixth</a:t>
                      </a:r>
                      <a:r>
                        <a:rPr lang="en-US" sz="1500" baseline="0" dirty="0" smtClean="0"/>
                        <a:t> Grade: 7- 1 TBA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Team Leader:</a:t>
                      </a:r>
                      <a:r>
                        <a:rPr lang="en-US" sz="1500" baseline="0" dirty="0" smtClean="0"/>
                        <a:t> Amanda Dehner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73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8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83520" y="0"/>
            <a:ext cx="751840" cy="1137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117" y="346166"/>
            <a:ext cx="4788675" cy="13032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ctangle 9"/>
          <p:cNvSpPr/>
          <p:nvPr/>
        </p:nvSpPr>
        <p:spPr>
          <a:xfrm>
            <a:off x="4073842" y="227065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i="1" dirty="0"/>
              <a:t>The St. Johns County School District will inspire good character and a passion for lifelong learning in all students, creating educated and caring contributors to the world.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73842" y="404204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i="1" dirty="0"/>
              <a:t>All students will choose a learning path that leads to a well-rounded graduate who demonstrates good character and leadership.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89286"/>
            <a:ext cx="2655842" cy="26558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7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620250"/>
              </p:ext>
            </p:extLst>
          </p:nvPr>
        </p:nvGraphicFramePr>
        <p:xfrm>
          <a:off x="803346" y="293267"/>
          <a:ext cx="4879700" cy="631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4" imgW="2914380" imgH="3771765" progId="Acrobat.Document.2015">
                  <p:embed/>
                </p:oleObj>
              </mc:Choice>
              <mc:Fallback>
                <p:oleObj name="Acrobat Document" r:id="rId4" imgW="2914380" imgH="3771765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346" y="293267"/>
                        <a:ext cx="4879700" cy="6314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628974"/>
              </p:ext>
            </p:extLst>
          </p:nvPr>
        </p:nvGraphicFramePr>
        <p:xfrm>
          <a:off x="7061370" y="213550"/>
          <a:ext cx="4144760" cy="6394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6" imgW="3781080" imgH="5833764" progId="Acrobat.Document.2015">
                  <p:embed/>
                </p:oleObj>
              </mc:Choice>
              <mc:Fallback>
                <p:oleObj name="Acrobat Document" r:id="rId6" imgW="3781080" imgH="5833764" progId="Acrobat.Document.20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61370" y="213550"/>
                        <a:ext cx="4144760" cy="6394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6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77079" y="135847"/>
            <a:ext cx="5054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PLAN</a:t>
            </a:r>
            <a:endParaRPr lang="en-U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89272737"/>
              </p:ext>
            </p:extLst>
          </p:nvPr>
        </p:nvGraphicFramePr>
        <p:xfrm>
          <a:off x="2032000" y="12178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285675" y="5407837"/>
            <a:ext cx="5817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SUCCESS FOR ALL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6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Bobcat </a:t>
            </a:r>
            <a:r>
              <a:rPr lang="en-US" dirty="0" smtClean="0"/>
              <a:t>Way</a:t>
            </a:r>
            <a:br>
              <a:rPr lang="en-US" dirty="0" smtClean="0"/>
            </a:br>
            <a:r>
              <a:rPr lang="en-US" dirty="0" smtClean="0"/>
              <a:t>CKH- Creating EXCEL </a:t>
            </a:r>
            <a:r>
              <a:rPr lang="en-US" dirty="0" smtClean="0"/>
              <a:t>LEADERS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2" y="2007823"/>
            <a:ext cx="2931484" cy="44441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11" y="1948651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0" y="1893044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40" y="1160342"/>
            <a:ext cx="2795619" cy="4972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73" y="1160342"/>
            <a:ext cx="2764483" cy="4917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81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Bobcat Way- </a:t>
            </a:r>
            <a:r>
              <a:rPr lang="en-US" u="sng" dirty="0"/>
              <a:t>E</a:t>
            </a:r>
            <a:r>
              <a:rPr lang="en-US" dirty="0"/>
              <a:t>XCEL LEADERS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ENGAGE</a:t>
            </a:r>
            <a:r>
              <a:rPr lang="en-US" dirty="0" smtClean="0"/>
              <a:t>- Handshake, Welcome, Affirm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Committed </a:t>
            </a:r>
            <a:r>
              <a:rPr lang="en-US" dirty="0" smtClean="0"/>
              <a:t>to the Process</a:t>
            </a:r>
            <a:endParaRPr lang="en-US" dirty="0"/>
          </a:p>
        </p:txBody>
      </p:sp>
      <p:pic>
        <p:nvPicPr>
          <p:cNvPr id="6" name="Picture 5" descr="AISI DC Above and Beyond: Apples and Oranges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56" y="3477227"/>
            <a:ext cx="4412952" cy="28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Bobcat Way- E</a:t>
            </a:r>
            <a:r>
              <a:rPr lang="en-US" u="sng" dirty="0"/>
              <a:t>X</a:t>
            </a:r>
            <a:r>
              <a:rPr lang="en-US" dirty="0"/>
              <a:t>CEL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EXPLORE</a:t>
            </a:r>
            <a:r>
              <a:rPr lang="en-US" dirty="0" smtClean="0"/>
              <a:t>- Customer’s Needs, Listening Skills, Safe Environment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221" y="2659578"/>
            <a:ext cx="3905152" cy="3905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 rot="19618309">
            <a:off x="-250698" y="3908605"/>
            <a:ext cx="612821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You can do this too…</a:t>
            </a:r>
            <a:endParaRPr lang="en-US" sz="5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3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3566</TotalTime>
  <Words>505</Words>
  <Application>Microsoft Office PowerPoint</Application>
  <PresentationFormat>Widescreen</PresentationFormat>
  <Paragraphs>218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</vt:lpstr>
      <vt:lpstr>Copperplate Gothic Light</vt:lpstr>
      <vt:lpstr>Corbel</vt:lpstr>
      <vt:lpstr>Imprint MT Shadow</vt:lpstr>
      <vt:lpstr>MS Mincho</vt:lpstr>
      <vt:lpstr>Times New Roman</vt:lpstr>
      <vt:lpstr>Depth</vt:lpstr>
      <vt:lpstr>Adobe Acrobat Document</vt:lpstr>
      <vt:lpstr>Palm Valley Academy PTO Principal Coffee Chat September 10th, 2018</vt:lpstr>
      <vt:lpstr>PowerPoint Presentation</vt:lpstr>
      <vt:lpstr>PowerPoint Presentation</vt:lpstr>
      <vt:lpstr>PowerPoint Presentation</vt:lpstr>
      <vt:lpstr>PowerPoint Presentation</vt:lpstr>
      <vt:lpstr>The Bobcat Way CKH- Creating EXCEL LEADERS</vt:lpstr>
      <vt:lpstr>PowerPoint Presentation</vt:lpstr>
      <vt:lpstr>The Bobcat Way- EXCEL LEADERS</vt:lpstr>
      <vt:lpstr>The Bobcat Way- EXCEL LEADERS</vt:lpstr>
      <vt:lpstr>PowerPoint Presentation</vt:lpstr>
      <vt:lpstr>The Bobcat Way- EXCEL LEADERS</vt:lpstr>
      <vt:lpstr>PLC Collaboration Blocks: What are students are gaining.</vt:lpstr>
      <vt:lpstr>Common Commitments</vt:lpstr>
      <vt:lpstr>PowerPoint Presentation</vt:lpstr>
      <vt:lpstr>The Bobcat Way- EXCEL LEADERS</vt:lpstr>
    </vt:vector>
  </TitlesOfParts>
  <Company>St. Johns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K-8 School “LL”  Community Meeting</dc:title>
  <dc:creator>Allen Anderson</dc:creator>
  <cp:lastModifiedBy>Jessica Richardson</cp:lastModifiedBy>
  <cp:revision>88</cp:revision>
  <cp:lastPrinted>2018-08-03T02:59:17Z</cp:lastPrinted>
  <dcterms:created xsi:type="dcterms:W3CDTF">2018-02-05T01:40:46Z</dcterms:created>
  <dcterms:modified xsi:type="dcterms:W3CDTF">2018-09-09T21:25:43Z</dcterms:modified>
</cp:coreProperties>
</file>